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6" r:id="rId6"/>
    <p:sldId id="265" r:id="rId7"/>
    <p:sldId id="259" r:id="rId8"/>
    <p:sldId id="260" r:id="rId9"/>
    <p:sldId id="267" r:id="rId10"/>
    <p:sldId id="261" r:id="rId11"/>
    <p:sldId id="268" r:id="rId12"/>
    <p:sldId id="262" r:id="rId13"/>
    <p:sldId id="269" r:id="rId14"/>
    <p:sldId id="270" r:id="rId15"/>
    <p:sldId id="263" r:id="rId16"/>
    <p:sldId id="264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0258A-C316-AD7E-6FE5-63FB30996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688E7D-82C6-F00A-3FE5-966030DEE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CA3E1F-CDB2-7B50-E37C-184FA22C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919C4B-3025-4657-C897-3BF7FB2D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4A39E3-0B7B-C32E-6AE3-1006C605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63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310007-7A50-FA96-54CB-EB7AEF49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F98C33-8514-D104-73EE-30A17BD59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DC59D4-35F5-2166-06A2-C1233CAC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A37D84-D792-3D2A-9FE4-DE7F39A9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25DAF3-1ECB-CADF-3A0D-81F9240D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77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CBA16D-91DD-3F87-9674-3ECC1C432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E321CB-9C2D-7BCD-EB1B-C6000EDAA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7D9CF3-EA12-E43B-9E12-E31EFDDA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39B333-6742-185F-E6B5-B70E28C1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E0526C-63D2-574F-5040-698708F3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90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26D34-603A-2859-7601-7BEA73B9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B322A-EB7F-0F58-C2FF-1F0086DED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23E903-CA0A-37D5-A8EE-6A110619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647750-C706-452C-9DDA-1175646B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1B47D5-53B3-1E91-83B3-48CD7F18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87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E380C1-1842-9E17-C722-416DC742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408899-A1E8-5755-056F-ED5258E13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D38AA3-FDCB-419D-B0C4-22F9B3F6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102C3B-6E03-E9BB-7DF3-0A358162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F7C209-8F31-02C8-0DE8-5AF52D98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2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7467A7-0367-764C-519F-0B5D27A6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02CCAA-8583-C046-CB20-AD2F4AADB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F03C19-30F9-6312-386C-0B50CE09E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211064-B38D-9AFD-6BA7-D9FEC934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8FCF5B-667D-6069-4136-138E427B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01DF7A-6B9E-8D83-EC34-441E5504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1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D2AF6E-01B7-11DC-CEDC-B0BE98B7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60F568-3336-FEA0-FBCE-F65AB0D04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B7571B-4B6C-59C3-9FA3-1574DE407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E2129D-366A-964F-E835-76FFDFEF3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185D43E-0D58-E076-B842-55E4B09D8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1CEBE-D7E3-EC30-1773-59CDAD9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7347D2-5CD7-F6AF-C137-5863937E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ADE49D-5851-9E3E-5C19-0E7C7FD5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84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D5A24-F500-B65E-2AF6-743C0F89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BB8EBD-5AD1-E1F4-30BE-7DF45BEE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8972E5-AFC3-3F5C-27E8-FCDBF485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8707C2-416B-6EDA-2911-C208475D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45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C53096-05BC-15FC-DA6F-99B63CAC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477DD5-B142-ACF9-C4CE-272F8278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19814E-38E3-6022-E6A8-97470B5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68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DCC6D3-1EF0-27B3-08E3-7F838185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57A574-ECE1-056B-B31B-489377CC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C77581-B96D-392A-A1A2-F79F92BC0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448ADD-E7F7-42B4-A2F2-7F5914B6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E62165-87A7-897E-CAA0-A638BE01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3D1160-CC58-123E-8F8A-2592CC80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60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819CDA-94E9-DC8F-A563-C4F4E546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6C7043F-A1E1-1F98-92BF-A31D400EA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8ACD25-90E7-90CE-1C26-4860ABCCC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7D36E7-2954-1927-3B15-9D2BFD7C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B4A218-09AD-795B-029F-A7CABE90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654E40-3DBD-0EE4-4940-B062BAB3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6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CB3DD1-0A28-BE8F-DBE8-1CF10F15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8D620C-5DB0-17A6-BA08-DC7CB0FA2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CE10D-E29A-FE91-6F3C-040839096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ABE6-BB9C-473C-A49F-DE4F856FCFEF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72D409-2F7D-4BA1-6BA0-554D3F9D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099951-6804-605E-91C6-1B4D7F604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EC97-C9EA-4D69-921C-D5F7375D1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1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425FA5-0E0A-3D9B-9CC7-B20E74AE377D}"/>
              </a:ext>
            </a:extLst>
          </p:cNvPr>
          <p:cNvSpPr txBox="1"/>
          <p:nvPr/>
        </p:nvSpPr>
        <p:spPr>
          <a:xfrm>
            <a:off x="1041876" y="3125761"/>
            <a:ext cx="539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atin typeface="+mn-ea"/>
              </a:rPr>
              <a:t>“ 間食の、すすめ！”</a:t>
            </a:r>
            <a:endParaRPr lang="en-US" altLang="ja-JP" sz="4400" b="1" dirty="0">
              <a:latin typeface="+mn-ea"/>
            </a:endParaRP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8D2009DC-93EE-9BEA-A475-30E5C2C42EF8}"/>
              </a:ext>
            </a:extLst>
          </p:cNvPr>
          <p:cNvSpPr/>
          <p:nvPr/>
        </p:nvSpPr>
        <p:spPr>
          <a:xfrm rot="21010624">
            <a:off x="664069" y="1931638"/>
            <a:ext cx="2023588" cy="863274"/>
          </a:xfrm>
          <a:prstGeom prst="wedgeEllipseCallout">
            <a:avLst>
              <a:gd name="adj1" fmla="val 13571"/>
              <a:gd name="adj2" fmla="val 5819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「栄養の日」が</a:t>
            </a:r>
            <a:endParaRPr kumimoji="1" lang="en-US" altLang="ja-JP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身になる！</a:t>
            </a:r>
            <a:endParaRPr kumimoji="1" lang="en-US" altLang="ja-JP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楽しくなる！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2E0E413-A559-85DE-165E-E0FA85637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08"/>
          <a:stretch/>
        </p:blipFill>
        <p:spPr>
          <a:xfrm>
            <a:off x="6928068" y="982442"/>
            <a:ext cx="3681096" cy="505607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14A9A60-8C10-B82C-8AA0-35F41DE6F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4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EAE1D8-B2A3-56C8-31A9-8CC135B7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長時間神経をつかう</a:t>
            </a:r>
            <a:endParaRPr kumimoji="1" lang="ja-JP" altLang="en-US" sz="4600" b="1" dirty="0">
              <a:latin typeface="+mn-ea"/>
              <a:ea typeface="+mn-ea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6557F1-6F36-91D4-DE9E-443D4B2F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343244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勤務中は昼食や水分を抜く</a:t>
            </a: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endParaRPr kumimoji="1" lang="en-US" altLang="ja-JP" sz="2200" b="1" dirty="0">
              <a:latin typeface="+mn-ea"/>
            </a:endParaRP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E2F8A135-1819-9EF5-B3EE-0B4DF4037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8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7D9292-249A-32BD-9EEA-619F7611CD26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少量食べることからはじめて、</a:t>
            </a: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眠くなるかどうか確認を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64F1FBA-19B9-6547-BF94-5E8EC41A6CAB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P.8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16B8336-186A-AD33-8F6F-C6420714F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59F7AE-AD7E-E85F-0D33-8BA29919790F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07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EAE1D8-B2A3-56C8-31A9-8CC135B7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kumimoji="1" lang="ja-JP" altLang="en-US" sz="4800" b="1" dirty="0">
                <a:latin typeface="+mn-ea"/>
                <a:ea typeface="+mn-ea"/>
              </a:rPr>
              <a:t>夜勤がある</a:t>
            </a:r>
            <a:endParaRPr kumimoji="1" lang="en-US" altLang="ja-JP" sz="4800" b="1" dirty="0">
              <a:latin typeface="+mn-ea"/>
              <a:ea typeface="+mn-ea"/>
            </a:endParaRP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6557F1-6F36-91D4-DE9E-443D4B2F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548976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勤務中に食事休憩があるが</a:t>
            </a:r>
            <a:br>
              <a:rPr lang="en-US" altLang="ja-JP" sz="2200" b="1" dirty="0">
                <a:latin typeface="+mn-ea"/>
              </a:rPr>
            </a:br>
            <a:r>
              <a:rPr lang="ja-JP" altLang="en-US" sz="2200" b="1" dirty="0">
                <a:latin typeface="+mn-ea"/>
              </a:rPr>
              <a:t>お菓子で済ませてしまう</a:t>
            </a:r>
            <a:endParaRPr kumimoji="1" lang="ja-JP" altLang="en-US" sz="2200" b="1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41B29C8-FAFB-291D-F29F-FACFFB299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01E8788-5C31-3EE8-622A-07D75731CBB9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お菓子に野菜ジュースなどを</a:t>
            </a:r>
            <a:br>
              <a:rPr lang="en-US" altLang="ja-JP" sz="2200" b="1" dirty="0">
                <a:latin typeface="+mn-ea"/>
              </a:rPr>
            </a:br>
            <a:r>
              <a:rPr lang="ja-JP" altLang="en-US" sz="2200" b="1" dirty="0">
                <a:latin typeface="+mn-ea"/>
              </a:rPr>
              <a:t>加えて栄養素の補給を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B816B52-2162-87F0-976D-D6C8503097A2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P.8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AF3CD4-B7C6-B3CE-42F3-DF73E5109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38B5FF-CC75-04C6-AE24-E05BD1BB0BDB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08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8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AB58BA-7E79-9A18-FF92-85147D94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464183" cy="1956841"/>
          </a:xfrm>
        </p:spPr>
        <p:txBody>
          <a:bodyPr anchor="b"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体を鍛えている</a:t>
            </a:r>
            <a:endParaRPr kumimoji="1" lang="ja-JP" altLang="en-US" sz="4600" b="1" dirty="0">
              <a:latin typeface="+mn-ea"/>
              <a:ea typeface="+mn-ea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2C68B-4844-4E86-6A6F-5085774F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666316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朝ごはんを食べたが自転車で通勤しただけでお腹がすく</a:t>
            </a: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endParaRPr kumimoji="1" lang="en-US" altLang="ja-JP" sz="2200" b="1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80BB15-CAE2-7DC9-BC9D-476DEE0B5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" r="142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C2BA066-08CE-271B-5E6A-ED1961497170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消費した分のエネルギー補給を</a:t>
            </a: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エネルギーオーバーには注意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50DD52F-AED4-F6A2-95E0-8EB06F1E9841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P.8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3BEE86C-74F1-7A50-0317-564C01B4C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543C73-3514-F278-1E69-C6D7E9B4DDB0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09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1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AB58BA-7E79-9A18-FF92-85147D94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休日はご褒美デーにしたい</a:t>
            </a:r>
            <a:endParaRPr kumimoji="1" lang="ja-JP" altLang="en-US" sz="4600" b="1" dirty="0">
              <a:latin typeface="+mn-ea"/>
              <a:ea typeface="+mn-ea"/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2C68B-4844-4E86-6A6F-5085774F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379820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土曜の夜は食べ過ぎ、日曜日は絶不調に</a:t>
            </a:r>
            <a:endParaRPr kumimoji="1" lang="ja-JP" altLang="en-US" sz="2200" b="1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CDF92BA-F6A5-21CF-BE97-0064FF1CC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7" r="1" b="39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760E61B-D074-CF84-36EF-EDB60CC5FA66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たまには好き放題しても他の食事で調整すれば</a:t>
            </a:r>
            <a:r>
              <a:rPr lang="en-US" altLang="ja-JP" sz="2200" b="1" dirty="0">
                <a:latin typeface="+mn-ea"/>
              </a:rPr>
              <a:t>OK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22E5E17-0A38-D432-D26F-3A5EA6118337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P.9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F6226E4-7316-C482-D252-5A276D22B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D83468-8940-16F4-7A19-3425EC5ECB15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10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3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747D01-277D-DC48-F430-2BB766AB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5400" b="1" dirty="0">
                <a:latin typeface="+mn-ea"/>
                <a:ea typeface="+mn-ea"/>
              </a:rPr>
              <a:t>こどもの補食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ACE030-E876-D481-8ECD-81F7C6EC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68729"/>
            <a:ext cx="4243589" cy="41526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200" b="1" dirty="0">
                <a:solidFill>
                  <a:srgbClr val="FF0000"/>
                </a:solidFill>
                <a:latin typeface="+mn-ea"/>
              </a:rPr>
              <a:t>Q. </a:t>
            </a: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こどもの間食は補食の意味もあります。</a:t>
            </a:r>
            <a:br>
              <a:rPr lang="en-US" altLang="ja-JP" sz="2200" b="1" dirty="0">
                <a:latin typeface="+mn-ea"/>
              </a:rPr>
            </a:br>
            <a:r>
              <a:rPr lang="ja-JP" altLang="en-US" sz="2200" b="1" dirty="0">
                <a:latin typeface="+mn-ea"/>
              </a:rPr>
              <a:t>どのように取り入れたらいいでしょう？</a:t>
            </a: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2200" b="1" dirty="0">
                <a:solidFill>
                  <a:srgbClr val="FF0000"/>
                </a:solidFill>
                <a:latin typeface="+mn-ea"/>
              </a:rPr>
              <a:t>A.</a:t>
            </a: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部活や塾などで夕食が遅くなる場合、エネルギーを補給するために部活や塾の前に主食を「補食」として食べます。</a:t>
            </a:r>
            <a:br>
              <a:rPr lang="en-US" altLang="ja-JP" sz="2200" b="1" dirty="0">
                <a:latin typeface="+mn-ea"/>
              </a:rPr>
            </a:br>
            <a:r>
              <a:rPr lang="ja-JP" altLang="en-US" sz="2200" b="1" dirty="0">
                <a:latin typeface="+mn-ea"/>
              </a:rPr>
              <a:t>大人と違い、夕食で主食を減らす必要はありません。</a:t>
            </a:r>
            <a:endParaRPr lang="en-US" altLang="ja-JP" sz="2200" b="1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A96B55-ECC1-E155-2CC4-A2BB8DBCF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" r="23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9D7A6D0-96DB-2B94-D525-6BD9038BA489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P.9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3F07EDE-CC13-EE87-9307-1BCB92878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4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747D01-277D-DC48-F430-2BB766AB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51687"/>
            <a:ext cx="6894576" cy="1057186"/>
          </a:xfrm>
        </p:spPr>
        <p:txBody>
          <a:bodyPr anchor="b">
            <a:normAutofit/>
          </a:bodyPr>
          <a:lstStyle/>
          <a:p>
            <a:r>
              <a:rPr kumimoji="1" lang="ja-JP" altLang="en-US" sz="5400" b="1" dirty="0">
                <a:latin typeface="+mn-ea"/>
                <a:ea typeface="+mn-ea"/>
              </a:rPr>
              <a:t>間食の例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ACE030-E876-D481-8ECD-81F7C6EC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98560"/>
            <a:ext cx="5951789" cy="1382626"/>
          </a:xfrm>
        </p:spPr>
        <p:txBody>
          <a:bodyPr>
            <a:normAutofit/>
          </a:bodyPr>
          <a:lstStyle/>
          <a:p>
            <a:r>
              <a:rPr kumimoji="1" lang="ja-JP" altLang="en-US" sz="2200" b="1" dirty="0">
                <a:latin typeface="+mn-ea"/>
              </a:rPr>
              <a:t>食事と食事の間が</a:t>
            </a:r>
            <a:r>
              <a:rPr kumimoji="1" lang="en-US" altLang="ja-JP" sz="2200" b="1" dirty="0">
                <a:latin typeface="+mn-ea"/>
              </a:rPr>
              <a:t>6</a:t>
            </a:r>
            <a:r>
              <a:rPr kumimoji="1" lang="ja-JP" altLang="en-US" sz="2200" b="1" dirty="0">
                <a:latin typeface="+mn-ea"/>
              </a:rPr>
              <a:t>時間以上あく場合</a:t>
            </a:r>
            <a:r>
              <a:rPr lang="en-US" altLang="ja-JP" sz="2200" b="1" dirty="0">
                <a:latin typeface="+mn-ea"/>
              </a:rPr>
              <a:t>…</a:t>
            </a:r>
            <a:endParaRPr kumimoji="1" lang="en-US" altLang="ja-JP" sz="2200" b="1" dirty="0">
              <a:latin typeface="+mn-ea"/>
            </a:endParaRPr>
          </a:p>
          <a:p>
            <a:pPr marL="0" indent="0" algn="ctr">
              <a:buNone/>
            </a:pPr>
            <a:r>
              <a:rPr kumimoji="1" lang="ja-JP" altLang="en-US" sz="2200" b="1" dirty="0">
                <a:latin typeface="+mn-ea"/>
              </a:rPr>
              <a:t>　⇩</a:t>
            </a:r>
            <a:endParaRPr kumimoji="1" lang="en-US" altLang="ja-JP" sz="2200" b="1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+mn-ea"/>
              </a:rPr>
              <a:t>　</a:t>
            </a:r>
            <a:r>
              <a:rPr kumimoji="1" lang="ja-JP" altLang="en-US" sz="2200" b="1" dirty="0">
                <a:solidFill>
                  <a:srgbClr val="FF0000"/>
                </a:solidFill>
                <a:latin typeface="+mn-ea"/>
              </a:rPr>
              <a:t>主食を食べるのが基本</a:t>
            </a:r>
            <a:endParaRPr kumimoji="1" lang="en-US" altLang="ja-JP" sz="22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94EFB4-2A42-D12D-2361-EDAF07E7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37" y="1129375"/>
            <a:ext cx="5826164" cy="23741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BF2B86A-B6EF-7904-C07B-89027FA2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40591"/>
            <a:ext cx="6076808" cy="2415529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F262824-8628-9BD9-D2CD-50CD3417C522}"/>
              </a:ext>
            </a:extLst>
          </p:cNvPr>
          <p:cNvSpPr txBox="1">
            <a:spLocks/>
          </p:cNvSpPr>
          <p:nvPr/>
        </p:nvSpPr>
        <p:spPr>
          <a:xfrm>
            <a:off x="640080" y="4784626"/>
            <a:ext cx="5678833" cy="192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>
                <a:latin typeface="+mn-ea"/>
              </a:rPr>
              <a:t>1</a:t>
            </a:r>
            <a:r>
              <a:rPr lang="ja-JP" altLang="en-US" sz="2200" b="1" dirty="0">
                <a:latin typeface="+mn-ea"/>
              </a:rPr>
              <a:t>日に必要な栄養素が不足する場合</a:t>
            </a:r>
            <a:r>
              <a:rPr lang="en-US" altLang="ja-JP" sz="2200" b="1" dirty="0">
                <a:latin typeface="+mn-ea"/>
              </a:rPr>
              <a:t>…</a:t>
            </a:r>
          </a:p>
          <a:p>
            <a:pPr marL="0" indent="0" algn="ctr">
              <a:buNone/>
            </a:pPr>
            <a:r>
              <a:rPr kumimoji="1" lang="ja-JP" altLang="en-US" sz="2200" b="1" dirty="0">
                <a:latin typeface="+mn-ea"/>
              </a:rPr>
              <a:t>　⇩</a:t>
            </a: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　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不足する栄養素を補給</a:t>
            </a:r>
            <a:endParaRPr kumimoji="1" lang="en-US" altLang="ja-JP" sz="22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CD4AC8-7C2D-D454-B912-F8C98F635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" y="1508695"/>
            <a:ext cx="4219905" cy="31491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5AE49DF-514F-D90E-8888-BB7150AFD7B9}"/>
              </a:ext>
            </a:extLst>
          </p:cNvPr>
          <p:cNvSpPr/>
          <p:nvPr/>
        </p:nvSpPr>
        <p:spPr>
          <a:xfrm>
            <a:off x="640079" y="2183642"/>
            <a:ext cx="4616081" cy="31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0617177-2557-3180-1BF0-DB068F8239ED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P.9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610302-DF08-D1A9-8582-495FC8124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1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15E045-A001-FBE3-BA56-6777C32C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1" lang="ja-JP" altLang="en-US" sz="5400" b="1">
                <a:latin typeface="+mn-ea"/>
                <a:ea typeface="+mn-ea"/>
              </a:rPr>
              <a:t>まとめ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894EBA-5F3B-A821-29C6-E6C364EC9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0" b="99142" l="6321" r="89842">
                        <a14:foregroundMark x1="49887" y1="8798" x2="57336" y2="3004"/>
                        <a14:foregroundMark x1="57336" y1="3004" x2="65914" y2="6652"/>
                        <a14:foregroundMark x1="65914" y1="6652" x2="69300" y2="10086"/>
                        <a14:foregroundMark x1="49661" y1="38412" x2="49661" y2="38412"/>
                        <a14:foregroundMark x1="53047" y1="34120" x2="45824" y2="42704"/>
                        <a14:foregroundMark x1="45824" y1="42704" x2="41535" y2="51717"/>
                        <a14:foregroundMark x1="41535" y1="51717" x2="32280" y2="54506"/>
                        <a14:foregroundMark x1="32280" y1="54506" x2="27991" y2="60730"/>
                        <a14:foregroundMark x1="27991" y1="60730" x2="32731" y2="67811"/>
                        <a14:foregroundMark x1="32731" y1="67811" x2="40632" y2="68026"/>
                        <a14:foregroundMark x1="40632" y1="68026" x2="41309" y2="66953"/>
                        <a14:foregroundMark x1="42885" y1="72747" x2="39955" y2="98927"/>
                        <a14:foregroundMark x1="43341" y1="68670" x2="42885" y2="72747"/>
                        <a14:foregroundMark x1="43364" y1="72747" x2="44018" y2="96781"/>
                        <a14:foregroundMark x1="43341" y1="71888" x2="43364" y2="72747"/>
                        <a14:foregroundMark x1="47404" y1="74249" x2="49436" y2="93777"/>
                        <a14:foregroundMark x1="51693" y1="85193" x2="60045" y2="95064"/>
                        <a14:foregroundMark x1="60045" y1="95064" x2="61625" y2="95923"/>
                        <a14:foregroundMark x1="66140" y1="99356" x2="72009" y2="87124"/>
                        <a14:foregroundMark x1="73363" y1="98927" x2="74266" y2="83476"/>
                        <a14:foregroundMark x1="72460" y1="78755" x2="73589" y2="69742"/>
                        <a14:foregroundMark x1="73589" y1="69742" x2="76524" y2="75966"/>
                        <a14:foregroundMark x1="76524" y1="75966" x2="74944" y2="78112"/>
                        <a14:foregroundMark x1="84424" y1="70815" x2="78104" y2="63519"/>
                        <a14:foregroundMark x1="78104" y1="63519" x2="85327" y2="68240"/>
                        <a14:foregroundMark x1="85327" y1="68240" x2="85553" y2="69742"/>
                        <a14:foregroundMark x1="86682" y1="67597" x2="78330" y2="47639"/>
                        <a14:foregroundMark x1="78330" y1="47639" x2="69300" y2="50429"/>
                        <a14:foregroundMark x1="69300" y1="50429" x2="70429" y2="60086"/>
                        <a14:foregroundMark x1="70429" y1="60086" x2="76072" y2="64807"/>
                        <a14:foregroundMark x1="76072" y1="64807" x2="81264" y2="64592"/>
                        <a14:foregroundMark x1="71106" y1="53863" x2="62980" y2="51931"/>
                        <a14:foregroundMark x1="62980" y1="51931" x2="56208" y2="46137"/>
                        <a14:foregroundMark x1="56208" y1="46137" x2="63205" y2="37339"/>
                        <a14:foregroundMark x1="63205" y1="37339" x2="72235" y2="38412"/>
                        <a14:foregroundMark x1="72235" y1="38412" x2="71783" y2="50858"/>
                        <a14:foregroundMark x1="71783" y1="50858" x2="70655" y2="54721"/>
                        <a14:foregroundMark x1="60497" y1="52575" x2="64334" y2="40129"/>
                        <a14:foregroundMark x1="64334" y1="40129" x2="59819" y2="51931"/>
                        <a14:foregroundMark x1="57111" y1="57082" x2="49436" y2="57511"/>
                        <a14:foregroundMark x1="49436" y1="57511" x2="56433" y2="54077"/>
                        <a14:foregroundMark x1="56433" y1="54077" x2="54628" y2="58155"/>
                        <a14:foregroundMark x1="44470" y1="63948" x2="35666" y2="65665"/>
                        <a14:foregroundMark x1="35666" y1="65665" x2="31828" y2="58584"/>
                        <a14:foregroundMark x1="31828" y1="58584" x2="40632" y2="62017"/>
                        <a14:foregroundMark x1="40632" y1="62017" x2="42212" y2="65665"/>
                        <a14:foregroundMark x1="43115" y1="61803" x2="39503" y2="54936"/>
                        <a14:foregroundMark x1="39503" y1="54936" x2="47856" y2="57296"/>
                        <a14:foregroundMark x1="47856" y1="57296" x2="41761" y2="63519"/>
                        <a14:foregroundMark x1="41761" y1="63519" x2="41309" y2="63519"/>
                        <a14:foregroundMark x1="47404" y1="58584" x2="46727" y2="49356"/>
                        <a14:foregroundMark x1="46727" y1="49356" x2="49887" y2="56652"/>
                        <a14:foregroundMark x1="49887" y1="56652" x2="49436" y2="58584"/>
                        <a14:foregroundMark x1="49887" y1="50644" x2="48081" y2="51073"/>
                        <a14:foregroundMark x1="48081" y1="47425" x2="49887" y2="44635"/>
                        <a14:foregroundMark x1="13318" y1="18240" x2="13318" y2="18240"/>
                        <a14:foregroundMark x1="10384" y1="10730" x2="10384" y2="10730"/>
                        <a14:foregroundMark x1="7449" y1="12661" x2="7449" y2="12661"/>
                        <a14:foregroundMark x1="6546" y1="15236" x2="6546" y2="15236"/>
                        <a14:foregroundMark x1="58916" y1="2790" x2="58916" y2="2790"/>
                        <a14:backgroundMark x1="8352" y1="72318" x2="27765" y2="71459"/>
                        <a14:backgroundMark x1="27765" y1="71459" x2="37246" y2="71674"/>
                        <a14:backgroundMark x1="37246" y1="71674" x2="40181" y2="72961"/>
                        <a14:backgroundMark x1="41535" y1="72747" x2="41535" y2="72747"/>
                        <a14:backgroundMark x1="85553" y1="73176" x2="85553" y2="72532"/>
                      </a14:backgroundRemoval>
                    </a14:imgEffect>
                  </a14:imgLayer>
                </a14:imgProps>
              </a:ext>
            </a:extLst>
          </a:blip>
          <a:srcRect t="1186" r="-3" b="-3"/>
          <a:stretch/>
        </p:blipFill>
        <p:spPr>
          <a:xfrm>
            <a:off x="7769164" y="2505996"/>
            <a:ext cx="4195125" cy="4360594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510ECF4-8819-C0A9-67AE-C24FEB9B2337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P.3</a:t>
            </a:r>
            <a:r>
              <a:rPr kumimoji="1" lang="ja-JP" altLang="en-US" sz="1400" b="1" dirty="0">
                <a:latin typeface="+mn-ea"/>
              </a:rPr>
              <a:t>～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213308-D46A-588E-8DC3-100A70B136D4}"/>
              </a:ext>
            </a:extLst>
          </p:cNvPr>
          <p:cNvSpPr txBox="1"/>
          <p:nvPr/>
        </p:nvSpPr>
        <p:spPr>
          <a:xfrm>
            <a:off x="449326" y="2224063"/>
            <a:ext cx="11290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+mn-ea"/>
              </a:rPr>
              <a:t>・ライフスタイルに合わせた「間食」をとる</a:t>
            </a:r>
            <a:endParaRPr lang="en-US" altLang="ja-JP" sz="3200" b="1" dirty="0">
              <a:latin typeface="+mn-ea"/>
            </a:endParaRPr>
          </a:p>
          <a:p>
            <a:endParaRPr kumimoji="1" lang="en-US" altLang="ja-JP" sz="3200" b="1" dirty="0">
              <a:latin typeface="+mn-ea"/>
            </a:endParaRPr>
          </a:p>
          <a:p>
            <a:r>
              <a:rPr kumimoji="1" lang="ja-JP" altLang="en-US" sz="3200" b="1" dirty="0">
                <a:latin typeface="+mn-ea"/>
              </a:rPr>
              <a:t>・「間食</a:t>
            </a:r>
            <a:r>
              <a:rPr lang="ja-JP" altLang="en-US" sz="3200" b="1" dirty="0">
                <a:latin typeface="+mn-ea"/>
              </a:rPr>
              <a:t>」</a:t>
            </a:r>
            <a:r>
              <a:rPr kumimoji="1" lang="ja-JP" altLang="en-US" sz="3200" b="1" dirty="0">
                <a:latin typeface="+mn-ea"/>
              </a:rPr>
              <a:t>の</a:t>
            </a:r>
            <a:r>
              <a:rPr lang="ja-JP" altLang="en-US" sz="3200" b="1" dirty="0">
                <a:latin typeface="+mn-ea"/>
              </a:rPr>
              <a:t>ことは、</a:t>
            </a:r>
            <a:endParaRPr lang="en-US" altLang="ja-JP" sz="3200" b="1" dirty="0">
              <a:latin typeface="+mn-ea"/>
            </a:endParaRPr>
          </a:p>
          <a:p>
            <a:r>
              <a:rPr lang="ja-JP" altLang="en-US" sz="3200" b="1" dirty="0">
                <a:latin typeface="+mn-ea"/>
              </a:rPr>
              <a:t>　管理栄養士・栄養士に相談しよう！</a:t>
            </a:r>
            <a:endParaRPr kumimoji="1" lang="en-US" altLang="ja-JP" sz="3200" b="1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CF9738C-0F4C-7D9D-4AF8-817FFE9E8E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E930CB-D652-BB00-C792-0D9F9FB1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200" b="1" dirty="0">
                <a:latin typeface="+mn-ea"/>
                <a:ea typeface="+mn-ea"/>
              </a:rPr>
              <a:t>そもそも「間食の、すすめ！」とは</a:t>
            </a:r>
            <a:r>
              <a:rPr kumimoji="1" lang="en-US" altLang="ja-JP" sz="4200" b="1" dirty="0">
                <a:latin typeface="+mn-ea"/>
                <a:ea typeface="+mn-ea"/>
              </a:rPr>
              <a:t>!?</a:t>
            </a:r>
            <a:endParaRPr kumimoji="1" lang="ja-JP" altLang="en-US" sz="4200" b="1" dirty="0">
              <a:latin typeface="+mn-ea"/>
              <a:ea typeface="+mn-ea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01CD64B-B75F-CF50-D904-9DC12112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0" b="99142" l="6321" r="89842">
                        <a14:foregroundMark x1="49887" y1="8798" x2="57336" y2="3004"/>
                        <a14:foregroundMark x1="57336" y1="3004" x2="65914" y2="6652"/>
                        <a14:foregroundMark x1="65914" y1="6652" x2="69300" y2="10086"/>
                        <a14:foregroundMark x1="49661" y1="38412" x2="49661" y2="38412"/>
                        <a14:foregroundMark x1="53047" y1="34120" x2="45824" y2="42704"/>
                        <a14:foregroundMark x1="45824" y1="42704" x2="41535" y2="51717"/>
                        <a14:foregroundMark x1="41535" y1="51717" x2="32280" y2="54506"/>
                        <a14:foregroundMark x1="32280" y1="54506" x2="27991" y2="60730"/>
                        <a14:foregroundMark x1="27991" y1="60730" x2="32731" y2="67811"/>
                        <a14:foregroundMark x1="32731" y1="67811" x2="40632" y2="68026"/>
                        <a14:foregroundMark x1="40632" y1="68026" x2="41309" y2="66953"/>
                        <a14:foregroundMark x1="42885" y1="72747" x2="39955" y2="98927"/>
                        <a14:foregroundMark x1="43341" y1="68670" x2="42885" y2="72747"/>
                        <a14:foregroundMark x1="43364" y1="72747" x2="44018" y2="96781"/>
                        <a14:foregroundMark x1="43341" y1="71888" x2="43364" y2="72747"/>
                        <a14:foregroundMark x1="47404" y1="74249" x2="49436" y2="93777"/>
                        <a14:foregroundMark x1="51693" y1="85193" x2="60045" y2="95064"/>
                        <a14:foregroundMark x1="60045" y1="95064" x2="61625" y2="95923"/>
                        <a14:foregroundMark x1="66140" y1="99356" x2="72009" y2="87124"/>
                        <a14:foregroundMark x1="73363" y1="98927" x2="74266" y2="83476"/>
                        <a14:foregroundMark x1="72460" y1="78755" x2="73589" y2="69742"/>
                        <a14:foregroundMark x1="73589" y1="69742" x2="76524" y2="75966"/>
                        <a14:foregroundMark x1="76524" y1="75966" x2="74944" y2="78112"/>
                        <a14:foregroundMark x1="84424" y1="70815" x2="78104" y2="63519"/>
                        <a14:foregroundMark x1="78104" y1="63519" x2="85327" y2="68240"/>
                        <a14:foregroundMark x1="85327" y1="68240" x2="85553" y2="69742"/>
                        <a14:foregroundMark x1="86682" y1="67597" x2="78330" y2="47639"/>
                        <a14:foregroundMark x1="78330" y1="47639" x2="69300" y2="50429"/>
                        <a14:foregroundMark x1="69300" y1="50429" x2="70429" y2="60086"/>
                        <a14:foregroundMark x1="70429" y1="60086" x2="76072" y2="64807"/>
                        <a14:foregroundMark x1="76072" y1="64807" x2="81264" y2="64592"/>
                        <a14:foregroundMark x1="71106" y1="53863" x2="62980" y2="51931"/>
                        <a14:foregroundMark x1="62980" y1="51931" x2="56208" y2="46137"/>
                        <a14:foregroundMark x1="56208" y1="46137" x2="63205" y2="37339"/>
                        <a14:foregroundMark x1="63205" y1="37339" x2="72235" y2="38412"/>
                        <a14:foregroundMark x1="72235" y1="38412" x2="71783" y2="50858"/>
                        <a14:foregroundMark x1="71783" y1="50858" x2="70655" y2="54721"/>
                        <a14:foregroundMark x1="60497" y1="52575" x2="64334" y2="40129"/>
                        <a14:foregroundMark x1="64334" y1="40129" x2="59819" y2="51931"/>
                        <a14:foregroundMark x1="57111" y1="57082" x2="49436" y2="57511"/>
                        <a14:foregroundMark x1="49436" y1="57511" x2="56433" y2="54077"/>
                        <a14:foregroundMark x1="56433" y1="54077" x2="54628" y2="58155"/>
                        <a14:foregroundMark x1="44470" y1="63948" x2="35666" y2="65665"/>
                        <a14:foregroundMark x1="35666" y1="65665" x2="31828" y2="58584"/>
                        <a14:foregroundMark x1="31828" y1="58584" x2="40632" y2="62017"/>
                        <a14:foregroundMark x1="40632" y1="62017" x2="42212" y2="65665"/>
                        <a14:foregroundMark x1="43115" y1="61803" x2="39503" y2="54936"/>
                        <a14:foregroundMark x1="39503" y1="54936" x2="47856" y2="57296"/>
                        <a14:foregroundMark x1="47856" y1="57296" x2="41761" y2="63519"/>
                        <a14:foregroundMark x1="41761" y1="63519" x2="41309" y2="63519"/>
                        <a14:foregroundMark x1="47404" y1="58584" x2="46727" y2="49356"/>
                        <a14:foregroundMark x1="46727" y1="49356" x2="49887" y2="56652"/>
                        <a14:foregroundMark x1="49887" y1="56652" x2="49436" y2="58584"/>
                        <a14:foregroundMark x1="49887" y1="50644" x2="48081" y2="51073"/>
                        <a14:foregroundMark x1="48081" y1="47425" x2="49887" y2="44635"/>
                        <a14:foregroundMark x1="13318" y1="18240" x2="13318" y2="18240"/>
                        <a14:foregroundMark x1="10384" y1="10730" x2="10384" y2="10730"/>
                        <a14:foregroundMark x1="7449" y1="12661" x2="7449" y2="12661"/>
                        <a14:foregroundMark x1="6546" y1="15236" x2="6546" y2="15236"/>
                        <a14:foregroundMark x1="58916" y1="2790" x2="58916" y2="2790"/>
                        <a14:backgroundMark x1="8352" y1="72318" x2="27765" y2="71459"/>
                        <a14:backgroundMark x1="27765" y1="71459" x2="37246" y2="71674"/>
                        <a14:backgroundMark x1="37246" y1="71674" x2="40181" y2="72961"/>
                        <a14:backgroundMark x1="41535" y1="72747" x2="41535" y2="72747"/>
                        <a14:backgroundMark x1="85553" y1="73176" x2="85553" y2="72532"/>
                      </a14:backgroundRemoval>
                    </a14:imgEffect>
                  </a14:imgLayer>
                </a14:imgProps>
              </a:ext>
            </a:extLst>
          </a:blip>
          <a:srcRect r="-2" b="5292"/>
          <a:stretch/>
        </p:blipFill>
        <p:spPr>
          <a:xfrm>
            <a:off x="9070838" y="3449767"/>
            <a:ext cx="3421134" cy="3408233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008062-BAE9-95FB-BE2F-644855DA40F7}"/>
              </a:ext>
            </a:extLst>
          </p:cNvPr>
          <p:cNvSpPr txBox="1"/>
          <p:nvPr/>
        </p:nvSpPr>
        <p:spPr>
          <a:xfrm>
            <a:off x="449326" y="2224063"/>
            <a:ext cx="1129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+mn-ea"/>
              </a:rPr>
              <a:t>・</a:t>
            </a:r>
            <a:r>
              <a:rPr kumimoji="1" lang="en-US" altLang="ja-JP" sz="3200" b="1" dirty="0">
                <a:latin typeface="+mn-ea"/>
              </a:rPr>
              <a:t>1</a:t>
            </a:r>
            <a:r>
              <a:rPr kumimoji="1" lang="ja-JP" altLang="en-US" sz="3200" b="1" dirty="0">
                <a:latin typeface="+mn-ea"/>
              </a:rPr>
              <a:t>日</a:t>
            </a:r>
            <a:r>
              <a:rPr kumimoji="1" lang="en-US" altLang="ja-JP" sz="3200" b="1" dirty="0">
                <a:latin typeface="+mn-ea"/>
              </a:rPr>
              <a:t>3</a:t>
            </a:r>
            <a:r>
              <a:rPr kumimoji="1" lang="ja-JP" altLang="en-US" sz="3200" b="1" dirty="0">
                <a:latin typeface="+mn-ea"/>
              </a:rPr>
              <a:t>食 ＝ 正しい食事とは限らない</a:t>
            </a:r>
          </a:p>
          <a:p>
            <a:r>
              <a:rPr lang="ja-JP" altLang="en-US" sz="3200" b="1" dirty="0">
                <a:latin typeface="+mn-ea"/>
              </a:rPr>
              <a:t>・</a:t>
            </a:r>
            <a:r>
              <a:rPr kumimoji="1" lang="ja-JP" altLang="en-US" sz="3200" b="1" dirty="0">
                <a:latin typeface="+mn-ea"/>
              </a:rPr>
              <a:t>過剰栄養と低栄養、「間食」で食の課題の解決を目指す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959752-C578-71DF-9B8B-276395175BDB}"/>
              </a:ext>
            </a:extLst>
          </p:cNvPr>
          <p:cNvSpPr txBox="1"/>
          <p:nvPr/>
        </p:nvSpPr>
        <p:spPr>
          <a:xfrm>
            <a:off x="1937639" y="4703573"/>
            <a:ext cx="8313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+mn-ea"/>
              </a:rPr>
              <a:t>大事なのは</a:t>
            </a:r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</a:rPr>
              <a:t>日に食べる総量、</a:t>
            </a:r>
            <a:endParaRPr lang="en-US" altLang="ja-JP" sz="2800" b="1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+mn-ea"/>
              </a:rPr>
              <a:t>適切な「間食」を取り入れることを提案します！</a:t>
            </a:r>
            <a:endParaRPr lang="en-US" altLang="ja-JP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52AA490-B52B-E812-A190-EC6DDAF488F6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P.4</a:t>
            </a:r>
            <a:r>
              <a:rPr kumimoji="1" lang="ja-JP" altLang="en-US" sz="1400" b="1" dirty="0">
                <a:latin typeface="+mn-ea"/>
              </a:rPr>
              <a:t>～</a:t>
            </a:r>
            <a:r>
              <a:rPr kumimoji="1" lang="en-US" altLang="ja-JP" sz="1400" b="1" dirty="0">
                <a:latin typeface="+mn-ea"/>
              </a:rPr>
              <a:t>5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C515923-E09D-97C1-E9CB-4CDBC25FD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6FE584C7-F8A1-CA35-B054-406BBC9F7C1A}"/>
              </a:ext>
            </a:extLst>
          </p:cNvPr>
          <p:cNvSpPr/>
          <p:nvPr/>
        </p:nvSpPr>
        <p:spPr>
          <a:xfrm rot="10800000">
            <a:off x="4971094" y="3879404"/>
            <a:ext cx="2246761" cy="24604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96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DEE204-CEAE-BCC2-A62C-D6CE45F6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4600" b="1" dirty="0">
                <a:latin typeface="+mn-ea"/>
                <a:ea typeface="+mn-ea"/>
              </a:rPr>
              <a:t>極意を伝授！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0938DA-C3D8-B8EC-6178-50486424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01" y="3429000"/>
            <a:ext cx="4491478" cy="15899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6000" b="1" dirty="0">
                <a:latin typeface="+mn-ea"/>
              </a:rPr>
              <a:t>「間食」の取り方</a:t>
            </a:r>
            <a:endParaRPr lang="en-US" altLang="ja-JP" sz="16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0" b="1" dirty="0">
                <a:latin typeface="+mn-ea"/>
              </a:rPr>
              <a:t>　　</a:t>
            </a:r>
            <a:endParaRPr lang="en-US" altLang="ja-JP" sz="160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0" b="1" dirty="0">
                <a:latin typeface="+mn-ea"/>
              </a:rPr>
              <a:t>　</a:t>
            </a:r>
            <a:r>
              <a:rPr lang="ja-JP" altLang="en-US" sz="26400" b="1" dirty="0">
                <a:latin typeface="+mn-ea"/>
              </a:rPr>
              <a:t>“五か条”</a:t>
            </a:r>
            <a:endParaRPr lang="en-US" altLang="ja-JP" sz="16000" b="1" dirty="0">
              <a:latin typeface="+mn-ea"/>
            </a:endParaRPr>
          </a:p>
          <a:p>
            <a:pPr marL="0" indent="0">
              <a:buNone/>
            </a:pPr>
            <a:endParaRPr lang="en-US" altLang="ja-JP" sz="2200" b="1" dirty="0">
              <a:latin typeface="+mn-ea"/>
            </a:endParaRPr>
          </a:p>
          <a:p>
            <a:endParaRPr kumimoji="1" lang="en-US" altLang="ja-JP" sz="2200" b="1" dirty="0">
              <a:latin typeface="+mn-ea"/>
            </a:endParaRPr>
          </a:p>
          <a:p>
            <a:endParaRPr kumimoji="1" lang="ja-JP" altLang="en-US" sz="2200" b="1" dirty="0"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AE7FBCE-BFFF-5905-7357-BCEDF4B04DCF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</a:t>
            </a:r>
            <a:r>
              <a:rPr lang="en-US" altLang="ja-JP" sz="1400" b="1" dirty="0">
                <a:latin typeface="+mn-ea"/>
              </a:rPr>
              <a:t>5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C4BA427-BFED-003F-A633-7563E0B47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1837155-679C-F5A1-D18D-F1AC8B06F95E}"/>
              </a:ext>
            </a:extLst>
          </p:cNvPr>
          <p:cNvGrpSpPr/>
          <p:nvPr/>
        </p:nvGrpSpPr>
        <p:grpSpPr>
          <a:xfrm>
            <a:off x="4477842" y="489554"/>
            <a:ext cx="7269288" cy="5272794"/>
            <a:chOff x="4477842" y="489554"/>
            <a:chExt cx="7269288" cy="527279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AD664D0-407D-E394-1331-B7F23F93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42" b="95146" l="528" r="96831">
                          <a14:foregroundMark x1="528" y1="6553" x2="78521" y2="8981"/>
                          <a14:foregroundMark x1="83877" y1="3905" x2="84155" y2="3641"/>
                          <a14:foregroundMark x1="78521" y1="8981" x2="81595" y2="6067"/>
                          <a14:foregroundMark x1="84155" y1="3641" x2="92077" y2="1214"/>
                          <a14:foregroundMark x1="96938" y1="7916" x2="97711" y2="8981"/>
                          <a14:foregroundMark x1="92077" y1="1214" x2="93823" y2="3621"/>
                          <a14:foregroundMark x1="97711" y1="8981" x2="99296" y2="93689"/>
                          <a14:foregroundMark x1="94012" y1="98470" x2="93662" y2="98786"/>
                          <a14:foregroundMark x1="99296" y1="93689" x2="97604" y2="95220"/>
                          <a14:foregroundMark x1="93662" y1="98786" x2="1232" y2="99272"/>
                          <a14:foregroundMark x1="1232" y1="99272" x2="880" y2="80097"/>
                          <a14:foregroundMark x1="880" y1="80097" x2="3521" y2="67233"/>
                          <a14:foregroundMark x1="3521" y1="67233" x2="1056" y2="7767"/>
                          <a14:foregroundMark x1="1056" y1="7767" x2="1232" y2="7039"/>
                          <a14:foregroundMark x1="2817" y1="8495" x2="12852" y2="30583"/>
                          <a14:foregroundMark x1="12852" y1="30583" x2="7570" y2="17233"/>
                          <a14:foregroundMark x1="24824" y1="11408" x2="22535" y2="19903"/>
                          <a14:foregroundMark x1="22535" y1="19903" x2="12148" y2="24029"/>
                          <a14:foregroundMark x1="12148" y1="24029" x2="15669" y2="11408"/>
                          <a14:foregroundMark x1="15669" y1="11408" x2="26056" y2="10194"/>
                          <a14:foregroundMark x1="26056" y1="10194" x2="26232" y2="14563"/>
                          <a14:foregroundMark x1="39965" y1="26699" x2="33099" y2="17718"/>
                          <a14:foregroundMark x1="33099" y1="17718" x2="41021" y2="10194"/>
                          <a14:foregroundMark x1="41021" y1="10194" x2="43134" y2="18689"/>
                          <a14:foregroundMark x1="43134" y1="18689" x2="40317" y2="25728"/>
                          <a14:foregroundMark x1="32394" y1="29612" x2="26585" y2="23786"/>
                          <a14:foregroundMark x1="26585" y1="23786" x2="34683" y2="21117"/>
                          <a14:foregroundMark x1="34683" y1="21117" x2="31338" y2="33252"/>
                          <a14:foregroundMark x1="31338" y1="33252" x2="28873" y2="33495"/>
                          <a14:foregroundMark x1="18310" y1="53155" x2="13556" y2="42718"/>
                          <a14:foregroundMark x1="13556" y1="42718" x2="20246" y2="24757"/>
                          <a14:foregroundMark x1="20246" y1="24757" x2="30634" y2="35437"/>
                          <a14:foregroundMark x1="30634" y1="35437" x2="20775" y2="52427"/>
                          <a14:foregroundMark x1="20775" y1="52427" x2="16549" y2="54126"/>
                          <a14:foregroundMark x1="13556" y1="76214" x2="5810" y2="67961"/>
                          <a14:foregroundMark x1="5810" y1="67961" x2="1232" y2="48058"/>
                          <a14:foregroundMark x1="1232" y1="48058" x2="10563" y2="33010"/>
                          <a14:foregroundMark x1="10563" y1="33010" x2="16373" y2="52670"/>
                          <a14:foregroundMark x1="16373" y1="52670" x2="8803" y2="71845"/>
                          <a14:foregroundMark x1="8803" y1="71845" x2="7218" y2="72573"/>
                          <a14:foregroundMark x1="6690" y1="35194" x2="10739" y2="26456"/>
                          <a14:foregroundMark x1="10739" y1="26456" x2="5458" y2="33981"/>
                          <a14:foregroundMark x1="14437" y1="71845" x2="5634" y2="53883"/>
                          <a14:foregroundMark x1="5634" y1="53883" x2="10035" y2="42961"/>
                          <a14:foregroundMark x1="10035" y1="42961" x2="15493" y2="50728"/>
                          <a14:foregroundMark x1="15493" y1="50728" x2="10915" y2="62864"/>
                          <a14:foregroundMark x1="10915" y1="62864" x2="9331" y2="64806"/>
                          <a14:foregroundMark x1="14789" y1="76456" x2="17606" y2="96359"/>
                          <a14:foregroundMark x1="17606" y1="96359" x2="5634" y2="95388"/>
                          <a14:foregroundMark x1="5634" y1="95388" x2="3169" y2="84951"/>
                          <a14:foregroundMark x1="3169" y1="84951" x2="7570" y2="75243"/>
                          <a14:foregroundMark x1="7570" y1="75243" x2="14789" y2="73544"/>
                          <a14:foregroundMark x1="14789" y1="73544" x2="15669" y2="73544"/>
                          <a14:foregroundMark x1="12852" y1="62379" x2="18662" y2="52670"/>
                          <a14:foregroundMark x1="18662" y1="52670" x2="37324" y2="53398"/>
                          <a14:foregroundMark x1="37324" y1="53398" x2="39437" y2="89563"/>
                          <a14:foregroundMark x1="39437" y1="89563" x2="25704" y2="92718"/>
                          <a14:foregroundMark x1="25704" y1="92718" x2="14789" y2="63350"/>
                          <a14:foregroundMark x1="38028" y1="87621" x2="27289" y2="83738"/>
                          <a14:foregroundMark x1="27289" y1="83738" x2="17077" y2="57767"/>
                          <a14:foregroundMark x1="17077" y1="57767" x2="31866" y2="63350"/>
                          <a14:foregroundMark x1="31866" y1="63350" x2="29225" y2="70146"/>
                          <a14:foregroundMark x1="33979" y1="65777" x2="29577" y2="48058"/>
                          <a14:foregroundMark x1="29577" y1="48058" x2="32394" y2="23786"/>
                          <a14:foregroundMark x1="32394" y1="23786" x2="39437" y2="36650"/>
                          <a14:foregroundMark x1="39437" y1="36650" x2="35211" y2="56311"/>
                          <a14:foregroundMark x1="35211" y1="56311" x2="32218" y2="61650"/>
                          <a14:foregroundMark x1="42430" y1="50971" x2="38380" y2="33738"/>
                          <a14:foregroundMark x1="38380" y1="33738" x2="40141" y2="16262"/>
                          <a14:foregroundMark x1="40141" y1="16262" x2="46831" y2="16019"/>
                          <a14:foregroundMark x1="46831" y1="16019" x2="48592" y2="32524"/>
                          <a14:foregroundMark x1="48592" y1="32524" x2="42077" y2="43689"/>
                          <a14:foregroundMark x1="42077" y1="43689" x2="39437" y2="44175"/>
                          <a14:foregroundMark x1="41549" y1="19175" x2="49472" y2="15777"/>
                          <a14:foregroundMark x1="49472" y1="15777" x2="61444" y2="15534"/>
                          <a14:foregroundMark x1="61444" y1="15534" x2="64085" y2="28155"/>
                          <a14:foregroundMark x1="64085" y1="28155" x2="52113" y2="30825"/>
                          <a14:foregroundMark x1="52113" y1="30825" x2="50880" y2="26699"/>
                          <a14:foregroundMark x1="63028" y1="17476" x2="70599" y2="16262"/>
                          <a14:foregroundMark x1="70599" y1="16262" x2="79401" y2="21117"/>
                          <a14:foregroundMark x1="79401" y1="21117" x2="76937" y2="37864"/>
                          <a14:foregroundMark x1="76937" y1="37864" x2="67430" y2="40291"/>
                          <a14:foregroundMark x1="67430" y1="40291" x2="66549" y2="39563"/>
                          <a14:foregroundMark x1="79225" y1="24029" x2="82042" y2="14078"/>
                          <a14:foregroundMark x1="82042" y1="14078" x2="88556" y2="20388"/>
                          <a14:foregroundMark x1="88556" y1="20388" x2="84155" y2="34223"/>
                          <a14:foregroundMark x1="84155" y1="34223" x2="79577" y2="33738"/>
                          <a14:foregroundMark x1="85035" y1="1699" x2="86092" y2="30583"/>
                          <a14:foregroundMark x1="86092" y1="30583" x2="93134" y2="20388"/>
                          <a14:foregroundMark x1="93134" y1="20388" x2="93435" y2="11249"/>
                          <a14:foregroundMark x1="90816" y1="6688" x2="86620" y2="1942"/>
                          <a14:foregroundMark x1="93013" y1="9173" x2="90860" y2="6737"/>
                          <a14:foregroundMark x1="86620" y1="1942" x2="84859" y2="2184"/>
                          <a14:foregroundMark x1="96854" y1="8099" x2="98063" y2="8981"/>
                          <a14:foregroundMark x1="98063" y1="8981" x2="96831" y2="24029"/>
                          <a14:foregroundMark x1="96831" y1="24029" x2="92077" y2="23058"/>
                          <a14:foregroundMark x1="95423" y1="37379" x2="84859" y2="39320"/>
                          <a14:foregroundMark x1="84859" y1="39320" x2="92958" y2="36165"/>
                          <a14:foregroundMark x1="92958" y1="36165" x2="91725" y2="47816"/>
                          <a14:foregroundMark x1="91725" y1="47816" x2="91197" y2="48058"/>
                          <a14:foregroundMark x1="75880" y1="64806" x2="73063" y2="49515"/>
                          <a14:foregroundMark x1="73063" y1="49515" x2="80634" y2="41019"/>
                          <a14:foregroundMark x1="80634" y1="41019" x2="76408" y2="61650"/>
                          <a14:foregroundMark x1="76408" y1="61650" x2="74648" y2="63350"/>
                          <a14:foregroundMark x1="64789" y1="62379" x2="59683" y2="44660"/>
                          <a14:foregroundMark x1="59683" y1="44660" x2="71479" y2="29854"/>
                          <a14:foregroundMark x1="71479" y1="29854" x2="68486" y2="52913"/>
                          <a14:foregroundMark x1="68486" y1="52913" x2="63380" y2="57282"/>
                          <a14:foregroundMark x1="52113" y1="58252" x2="48592" y2="44660"/>
                          <a14:foregroundMark x1="48592" y1="44660" x2="56866" y2="35194"/>
                          <a14:foregroundMark x1="56866" y1="35194" x2="54930" y2="55825"/>
                          <a14:foregroundMark x1="54930" y1="55825" x2="53169" y2="57524"/>
                          <a14:foregroundMark x1="45423" y1="75000" x2="54754" y2="58738"/>
                          <a14:foregroundMark x1="54754" y1="58738" x2="51761" y2="73058"/>
                          <a14:foregroundMark x1="51761" y1="73058" x2="46655" y2="73301"/>
                          <a14:foregroundMark x1="43134" y1="86650" x2="47183" y2="79126"/>
                          <a14:foregroundMark x1="47183" y1="79126" x2="68838" y2="64078"/>
                          <a14:foregroundMark x1="68838" y1="64078" x2="64261" y2="86650"/>
                          <a14:foregroundMark x1="64261" y1="86650" x2="57746" y2="86408"/>
                          <a14:foregroundMark x1="76408" y1="82039" x2="71479" y2="73544"/>
                          <a14:foregroundMark x1="71479" y1="73544" x2="78697" y2="62864"/>
                          <a14:foregroundMark x1="78697" y1="62864" x2="77817" y2="86408"/>
                          <a14:foregroundMark x1="77817" y1="86408" x2="74296" y2="91505"/>
                          <a14:foregroundMark x1="79401" y1="94175" x2="77289" y2="85437"/>
                          <a14:foregroundMark x1="77289" y1="85437" x2="86092" y2="73786"/>
                          <a14:foregroundMark x1="86092" y1="73786" x2="80106" y2="91990"/>
                          <a14:foregroundMark x1="80106" y1="91990" x2="76585" y2="93447"/>
                          <a14:foregroundMark x1="90317" y1="64078" x2="83451" y2="58495"/>
                          <a14:foregroundMark x1="83451" y1="58495" x2="79225" y2="39078"/>
                          <a14:foregroundMark x1="79225" y1="39078" x2="91901" y2="40534"/>
                          <a14:foregroundMark x1="91901" y1="40534" x2="93838" y2="56068"/>
                          <a14:foregroundMark x1="93838" y1="56068" x2="87148" y2="61893"/>
                          <a14:foregroundMark x1="87148" y1="61893" x2="86620" y2="62136"/>
                          <a14:foregroundMark x1="82570" y1="88350" x2="78697" y2="80825"/>
                          <a14:foregroundMark x1="78697" y1="80825" x2="83451" y2="69175"/>
                          <a14:foregroundMark x1="83451" y1="69175" x2="82394" y2="85194"/>
                          <a14:foregroundMark x1="82394" y1="85194" x2="80458" y2="87621"/>
                          <a14:foregroundMark x1="89965" y1="50971" x2="91197" y2="39320"/>
                          <a14:foregroundMark x1="91197" y1="39320" x2="88380" y2="48786"/>
                          <a14:foregroundMark x1="85211" y1="49515" x2="86972" y2="41505"/>
                          <a14:foregroundMark x1="71655" y1="92476" x2="71655" y2="92476"/>
                          <a14:foregroundMark x1="71655" y1="91990" x2="71127" y2="91262"/>
                          <a14:foregroundMark x1="70423" y1="90291" x2="70423" y2="90291"/>
                          <a14:foregroundMark x1="70951" y1="93932" x2="70951" y2="93932"/>
                          <a14:backgroundMark x1="93662" y1="7767" x2="97007" y2="7767"/>
                          <a14:backgroundMark x1="93838" y1="5097" x2="93838" y2="5097"/>
                          <a14:backgroundMark x1="93662" y1="3641" x2="93838" y2="6311"/>
                          <a14:backgroundMark x1="93134" y1="3641" x2="93134" y2="3641"/>
                          <a14:backgroundMark x1="94894" y1="99272" x2="98415" y2="98058"/>
                          <a14:backgroundMark x1="97711" y1="97573" x2="94894" y2="99757"/>
                          <a14:backgroundMark x1="81514" y1="6311" x2="83803" y2="4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77842" y="489554"/>
              <a:ext cx="7269288" cy="5272794"/>
            </a:xfrm>
            <a:prstGeom prst="rect">
              <a:avLst/>
            </a:prstGeom>
          </p:spPr>
        </p:pic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DA6CDBA-DD93-85C1-B9F2-E0995707D323}"/>
                </a:ext>
              </a:extLst>
            </p:cNvPr>
            <p:cNvCxnSpPr>
              <a:cxnSpLocks/>
            </p:cNvCxnSpPr>
            <p:nvPr/>
          </p:nvCxnSpPr>
          <p:spPr>
            <a:xfrm>
              <a:off x="10631606" y="489554"/>
              <a:ext cx="573206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06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DEE204-CEAE-BCC2-A62C-D6CE45F6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4600" b="1" dirty="0">
                <a:latin typeface="+mn-ea"/>
                <a:ea typeface="+mn-ea"/>
              </a:rPr>
              <a:t>仕事で帰りが</a:t>
            </a:r>
            <a:br>
              <a:rPr kumimoji="1" lang="en-US" altLang="ja-JP" sz="4600" b="1" dirty="0">
                <a:latin typeface="+mn-ea"/>
                <a:ea typeface="+mn-ea"/>
              </a:rPr>
            </a:br>
            <a:r>
              <a:rPr kumimoji="1" lang="ja-JP" altLang="en-US" sz="4600" b="1" dirty="0">
                <a:latin typeface="+mn-ea"/>
                <a:ea typeface="+mn-ea"/>
              </a:rPr>
              <a:t>遅くなる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0938DA-C3D8-B8EC-6178-50486424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203141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昼食と夕食の間が空く</a:t>
            </a: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endParaRPr lang="en-US" altLang="ja-JP" sz="2200" b="1" dirty="0">
              <a:latin typeface="+mn-ea"/>
            </a:endParaRPr>
          </a:p>
          <a:p>
            <a:endParaRPr kumimoji="1" lang="en-US" altLang="ja-JP" sz="2200" b="1" dirty="0">
              <a:latin typeface="+mn-ea"/>
            </a:endParaRPr>
          </a:p>
          <a:p>
            <a:endParaRPr kumimoji="1" lang="ja-JP" altLang="en-US" sz="2200" b="1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89814C-177C-1A50-F136-9DBD577A5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163699D-96B8-B6D7-08DB-A3DEF44700FA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昼食と夕食の間に主食を食べる、その分夕食で主食の量を減らす</a:t>
            </a:r>
            <a:endParaRPr lang="en-US" altLang="ja-JP" sz="22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endParaRPr lang="ja-JP" altLang="en-US" sz="2200" b="1" dirty="0"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AE7FBCE-BFFF-5905-7357-BCEDF4B04DCF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P.6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C4BA427-BFED-003F-A633-7563E0B47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6D3BEA-13A9-37FD-1388-833C05E3238D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01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DEE204-CEAE-BCC2-A62C-D6CE45F6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6560820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4600" b="1" dirty="0">
                <a:latin typeface="+mn-ea"/>
                <a:ea typeface="+mn-ea"/>
              </a:rPr>
              <a:t>朝はギリギリ</a:t>
            </a:r>
            <a:br>
              <a:rPr kumimoji="1" lang="en-US" altLang="ja-JP" sz="4600" b="1" dirty="0">
                <a:latin typeface="+mn-ea"/>
                <a:ea typeface="+mn-ea"/>
              </a:rPr>
            </a:br>
            <a:r>
              <a:rPr kumimoji="1" lang="ja-JP" altLang="en-US" sz="4600" b="1" dirty="0">
                <a:latin typeface="+mn-ea"/>
                <a:ea typeface="+mn-ea"/>
              </a:rPr>
              <a:t>まで寝ている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0938DA-C3D8-B8EC-6178-50486424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379820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朝は食べる時間がなく午前中</a:t>
            </a:r>
            <a:br>
              <a:rPr lang="en-US" altLang="ja-JP" sz="2200" b="1" dirty="0">
                <a:latin typeface="+mn-ea"/>
              </a:rPr>
            </a:br>
            <a:r>
              <a:rPr lang="ja-JP" altLang="en-US" sz="2200" b="1" dirty="0">
                <a:latin typeface="+mn-ea"/>
              </a:rPr>
              <a:t>お腹がすく</a:t>
            </a: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endParaRPr lang="en-US" altLang="ja-JP" sz="2200" b="1" dirty="0">
              <a:latin typeface="+mn-ea"/>
            </a:endParaRPr>
          </a:p>
          <a:p>
            <a:endParaRPr kumimoji="1" lang="en-US" altLang="ja-JP" sz="2200" b="1" dirty="0">
              <a:latin typeface="+mn-ea"/>
            </a:endParaRPr>
          </a:p>
          <a:p>
            <a:endParaRPr kumimoji="1" lang="ja-JP" altLang="en-US" sz="2200" b="1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F46F201-8EFB-8ECD-726A-656F7CCE6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" r="1263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21D12F4-1740-4473-9A81-F89BDB94C6F2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出勤後でもいいので午前中用のエネルギー補給を</a:t>
            </a:r>
            <a:endParaRPr lang="en-US" altLang="ja-JP" sz="22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endParaRPr lang="ja-JP" altLang="en-US" sz="2200" b="1" dirty="0">
              <a:latin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31C35F6-ECE9-DF73-3C04-EDCF474E3BFD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P.6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709BC7-FFAA-5879-CC78-FC79B0033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7D3AB6-9E06-FAF6-C73C-0DC4EFA9BAE9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1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0938DA-C3D8-B8EC-6178-50486424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530688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食べる量は以前と変わらないのに太った</a:t>
            </a: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endParaRPr kumimoji="1" lang="en-US" altLang="ja-JP" sz="2200" b="1" dirty="0">
              <a:latin typeface="+mn-ea"/>
            </a:endParaRPr>
          </a:p>
          <a:p>
            <a:endParaRPr kumimoji="1" lang="ja-JP" altLang="en-US" sz="2200" b="1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B82A0C2-2EFB-461B-F44E-AD1D2AD95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AF12AFD-527E-F1A4-3C8C-6EA5A26D7500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+mn-ea"/>
              </a:rPr>
              <a:t>1</a:t>
            </a:r>
            <a:r>
              <a:rPr lang="ja-JP" altLang="en-US" sz="2200" b="1" dirty="0">
                <a:latin typeface="+mn-ea"/>
              </a:rPr>
              <a:t>日</a:t>
            </a:r>
            <a:r>
              <a:rPr lang="en-US" altLang="ja-JP" sz="2200" b="1" dirty="0">
                <a:latin typeface="+mn-ea"/>
              </a:rPr>
              <a:t>2</a:t>
            </a:r>
            <a:r>
              <a:rPr lang="ja-JP" altLang="en-US" sz="2200" b="1" dirty="0">
                <a:latin typeface="+mn-ea"/>
              </a:rPr>
              <a:t>食＋「間食」という</a:t>
            </a:r>
            <a:br>
              <a:rPr lang="en-US" altLang="ja-JP" sz="2200" b="1" dirty="0">
                <a:latin typeface="+mn-ea"/>
              </a:rPr>
            </a:br>
            <a:r>
              <a:rPr lang="ja-JP" altLang="en-US" sz="2200" b="1" dirty="0">
                <a:latin typeface="+mn-ea"/>
              </a:rPr>
              <a:t>スタイルも可</a:t>
            </a:r>
            <a:endParaRPr lang="en-US" altLang="ja-JP" sz="22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endParaRPr lang="ja-JP" altLang="en-US" sz="2200" b="1" dirty="0"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9A22008-204D-CCF5-6B8D-91622F35A755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P.7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821524-EF73-FBC6-D584-9B0570B41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BE5483-CC3D-8E70-592E-41D387F46E64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03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DEE204-CEAE-BCC2-A62C-D6CE45F6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367021" cy="1956841"/>
          </a:xfrm>
        </p:spPr>
        <p:txBody>
          <a:bodyPr anchor="b">
            <a:normAutofit/>
          </a:bodyPr>
          <a:lstStyle/>
          <a:p>
            <a:r>
              <a:rPr lang="ja-JP" altLang="en-US" sz="4000" b="1" dirty="0">
                <a:latin typeface="+mn-ea"/>
                <a:ea typeface="+mn-ea"/>
              </a:rPr>
              <a:t>在宅ワークが</a:t>
            </a:r>
            <a:br>
              <a:rPr lang="en-US" altLang="ja-JP" sz="4000" b="1" dirty="0">
                <a:latin typeface="+mn-ea"/>
                <a:ea typeface="+mn-ea"/>
              </a:rPr>
            </a:br>
            <a:r>
              <a:rPr lang="ja-JP" altLang="en-US" sz="4000" b="1" dirty="0">
                <a:latin typeface="+mn-ea"/>
                <a:ea typeface="+mn-ea"/>
              </a:rPr>
              <a:t>中心となり外出しない</a:t>
            </a:r>
            <a:endParaRPr kumimoji="1" lang="ja-JP" altLang="en-US" sz="4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740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084023-4818-FBD7-0658-D9FDC88F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kumimoji="1" lang="ja-JP" altLang="en-US" sz="4800" b="1" dirty="0">
                <a:latin typeface="+mn-ea"/>
                <a:ea typeface="+mn-ea"/>
              </a:rPr>
              <a:t>夜型の仕事をしている</a:t>
            </a:r>
            <a:endParaRPr kumimoji="1" lang="ja-JP" altLang="en-US" sz="4600" b="1" dirty="0">
              <a:latin typeface="+mn-ea"/>
              <a:ea typeface="+mn-ea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13AFA5-AF90-C460-5E02-F770B5AB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37982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勤務中は食事をするタイミング</a:t>
            </a:r>
            <a:endParaRPr lang="en-US" altLang="ja-JP" sz="2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がなく、お腹がすく</a:t>
            </a:r>
            <a:endParaRPr kumimoji="1" lang="en-US" altLang="ja-JP" sz="2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　</a:t>
            </a:r>
            <a:endParaRPr kumimoji="1" lang="ja-JP" altLang="en-US" sz="2200" b="1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E5A59C-BACD-334C-0870-323BC58E1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2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23E6165-057A-2B14-B70D-21C701699FD2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まかないと夕食の間に素早く</a:t>
            </a:r>
            <a:endParaRPr lang="en-US" altLang="ja-JP" sz="22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エネルギー補給を</a:t>
            </a:r>
            <a:endParaRPr lang="en-US" altLang="ja-JP" sz="2200" b="1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endParaRPr lang="ja-JP" altLang="en-US" sz="2200" b="1" dirty="0"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3F0BE35-D991-A808-A25D-ADDE12857130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P.7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3FEC954-364C-7D06-3F93-989DE03C8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098E01-C7FD-5CDE-3C4D-EB634CF32BA4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04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5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7DC264-5795-52B9-0B77-91286A29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659120" cy="1956841"/>
          </a:xfrm>
        </p:spPr>
        <p:txBody>
          <a:bodyPr anchor="b">
            <a:normAutofit/>
          </a:bodyPr>
          <a:lstStyle/>
          <a:p>
            <a:r>
              <a:rPr lang="ja-JP" altLang="en-US" sz="4000" b="1" dirty="0">
                <a:latin typeface="+mn-ea"/>
                <a:ea typeface="+mn-ea"/>
              </a:rPr>
              <a:t>お酒は強くないけれど</a:t>
            </a:r>
            <a:br>
              <a:rPr lang="en-US" altLang="ja-JP" sz="4000" b="1" dirty="0">
                <a:latin typeface="+mn-ea"/>
                <a:ea typeface="+mn-ea"/>
              </a:rPr>
            </a:br>
            <a:r>
              <a:rPr lang="ja-JP" altLang="en-US" sz="4000" b="1" dirty="0">
                <a:latin typeface="+mn-ea"/>
                <a:ea typeface="+mn-ea"/>
              </a:rPr>
              <a:t>飲み会が好き</a:t>
            </a:r>
            <a:endParaRPr kumimoji="1" lang="ja-JP" altLang="en-US" sz="4000" b="1" dirty="0">
              <a:latin typeface="+mn-ea"/>
              <a:ea typeface="+mn-ea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915934-D983-CFB7-DCB3-7C11E606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379820"/>
          </a:xfrm>
        </p:spPr>
        <p:txBody>
          <a:bodyPr>
            <a:normAutofit/>
          </a:bodyPr>
          <a:lstStyle/>
          <a:p>
            <a:r>
              <a:rPr kumimoji="1"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お酒を飲むと食べられなくなる</a:t>
            </a:r>
            <a:endParaRPr kumimoji="1" lang="ja-JP" altLang="en-US" sz="2200" b="1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DF66804-699E-2AB5-1D9A-A6AA2893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9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6079C6-934B-D656-8041-180FD704C1F7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670098" cy="120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「間食」を活用してアルコールの</a:t>
            </a:r>
            <a:br>
              <a:rPr lang="en-US" altLang="ja-JP" sz="2200" b="1" dirty="0">
                <a:latin typeface="+mn-ea"/>
              </a:rPr>
            </a:br>
            <a:r>
              <a:rPr lang="ja-JP" altLang="en-US" sz="2200" b="1" dirty="0">
                <a:latin typeface="+mn-ea"/>
              </a:rPr>
              <a:t>吸収を穏やかに</a:t>
            </a:r>
            <a:endParaRPr lang="en-US" altLang="ja-JP" sz="2200" b="1" dirty="0">
              <a:latin typeface="+mn-ea"/>
            </a:endParaRPr>
          </a:p>
          <a:p>
            <a:endParaRPr lang="en-US" altLang="ja-JP" sz="2200" b="1" dirty="0">
              <a:latin typeface="+mn-ea"/>
            </a:endParaRPr>
          </a:p>
          <a:p>
            <a:endParaRPr lang="ja-JP" altLang="en-US" sz="2200" b="1" dirty="0"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FA90EA6-AF07-8329-4D3C-F76DFA114E31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P.7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7765FC6-27AF-BAE1-9296-AB0E48E4F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A98E9A-DE2C-773F-4925-BFDFC5846EBD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05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4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7DC264-5795-52B9-0B77-91286A29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休み時間が</a:t>
            </a:r>
            <a:br>
              <a:rPr lang="en-US" altLang="ja-JP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取れない</a:t>
            </a:r>
            <a:endParaRPr kumimoji="1" lang="ja-JP" altLang="en-US" sz="4600" b="1" dirty="0">
              <a:latin typeface="+mn-ea"/>
              <a:ea typeface="+mn-ea"/>
            </a:endParaRP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915934-D983-CFB7-DCB3-7C11E606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343244"/>
          </a:xfrm>
        </p:spPr>
        <p:txBody>
          <a:bodyPr>
            <a:normAutofit/>
          </a:bodyPr>
          <a:lstStyle/>
          <a:p>
            <a:r>
              <a:rPr kumimoji="1" lang="ja-JP" altLang="en-US" sz="2200" b="1" dirty="0">
                <a:solidFill>
                  <a:srgbClr val="FF0000"/>
                </a:solidFill>
                <a:latin typeface="+mn-ea"/>
              </a:rPr>
              <a:t>課題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+mn-ea"/>
              </a:rPr>
              <a:t>昼食代わりにお菓子をつまむ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0B6D3D-649F-64D6-F6E1-810BC549B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49679B-8CC9-5021-F142-9A02B0D6E0A0}"/>
              </a:ext>
            </a:extLst>
          </p:cNvPr>
          <p:cNvSpPr txBox="1">
            <a:spLocks/>
          </p:cNvSpPr>
          <p:nvPr/>
        </p:nvSpPr>
        <p:spPr>
          <a:xfrm>
            <a:off x="640079" y="4343657"/>
            <a:ext cx="4243589" cy="1203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間食で解決！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お菓子でも</a:t>
            </a:r>
            <a:r>
              <a:rPr lang="en-US" altLang="ja-JP" sz="2200" b="1" dirty="0">
                <a:latin typeface="+mn-ea"/>
              </a:rPr>
              <a:t>OK</a:t>
            </a:r>
          </a:p>
          <a:p>
            <a:pPr marL="0" indent="0">
              <a:buNone/>
            </a:pPr>
            <a:r>
              <a:rPr lang="ja-JP" altLang="en-US" sz="2200" b="1" dirty="0">
                <a:latin typeface="+mn-ea"/>
              </a:rPr>
              <a:t>他の</a:t>
            </a:r>
            <a:r>
              <a:rPr lang="en-US" altLang="ja-JP" sz="2200" b="1" dirty="0">
                <a:latin typeface="+mn-ea"/>
              </a:rPr>
              <a:t>2</a:t>
            </a:r>
            <a:r>
              <a:rPr lang="ja-JP" altLang="en-US" sz="2200" b="1" dirty="0">
                <a:latin typeface="+mn-ea"/>
              </a:rPr>
              <a:t>食を充実させよう</a:t>
            </a:r>
            <a:endParaRPr lang="en-US" altLang="ja-JP" sz="2200" b="1" dirty="0">
              <a:latin typeface="+mn-ea"/>
            </a:endParaRPr>
          </a:p>
          <a:p>
            <a:endParaRPr lang="ja-JP" altLang="en-US" sz="2200" b="1" dirty="0"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360F701-5466-34FA-D250-15C9E1FE66C9}"/>
              </a:ext>
            </a:extLst>
          </p:cNvPr>
          <p:cNvSpPr/>
          <p:nvPr/>
        </p:nvSpPr>
        <p:spPr>
          <a:xfrm>
            <a:off x="4545461" y="6048564"/>
            <a:ext cx="3098030" cy="5232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栄養ワンダー・ブック </a:t>
            </a:r>
            <a:r>
              <a:rPr kumimoji="1" lang="en-US" altLang="ja-JP" sz="1400" b="1" dirty="0">
                <a:latin typeface="+mn-ea"/>
              </a:rPr>
              <a:t>P.8</a:t>
            </a:r>
            <a:r>
              <a:rPr lang="ja-JP" altLang="en-US" sz="1400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＞＞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48175E-C65F-CEE9-938C-C474DDADB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8110" r="52929" b="76616"/>
          <a:stretch/>
        </p:blipFill>
        <p:spPr>
          <a:xfrm>
            <a:off x="155449" y="165465"/>
            <a:ext cx="653708" cy="3240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1CC8E5-DE42-EE65-4C33-0271090CD905}"/>
              </a:ext>
            </a:extLst>
          </p:cNvPr>
          <p:cNvSpPr txBox="1"/>
          <p:nvPr/>
        </p:nvSpPr>
        <p:spPr>
          <a:xfrm>
            <a:off x="638555" y="51042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CASE 06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5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724</Words>
  <Application>Microsoft Office PowerPoint</Application>
  <PresentationFormat>ワイド画面</PresentationFormat>
  <Paragraphs>122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PowerPoint プレゼンテーション</vt:lpstr>
      <vt:lpstr>そもそも「間食の、すすめ！」とは!?</vt:lpstr>
      <vt:lpstr>極意を伝授！</vt:lpstr>
      <vt:lpstr>仕事で帰りが 遅くなる</vt:lpstr>
      <vt:lpstr>朝はギリギリ まで寝ている</vt:lpstr>
      <vt:lpstr>在宅ワークが 中心となり外出しない</vt:lpstr>
      <vt:lpstr>夜型の仕事をしている</vt:lpstr>
      <vt:lpstr>お酒は強くないけれど 飲み会が好き</vt:lpstr>
      <vt:lpstr>休み時間が 取れない</vt:lpstr>
      <vt:lpstr>長時間神経をつかう</vt:lpstr>
      <vt:lpstr>夜勤がある</vt:lpstr>
      <vt:lpstr>体を鍛えている</vt:lpstr>
      <vt:lpstr>休日はご褒美デーにしたい</vt:lpstr>
      <vt:lpstr>こどもの補食</vt:lpstr>
      <vt:lpstr>間食の例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鈴木副会長 間食のすすめ説明動画 （構成案）</dc:title>
  <dc:creator>渡辺 智也</dc:creator>
  <cp:lastModifiedBy>渡辺 智也</cp:lastModifiedBy>
  <cp:revision>14</cp:revision>
  <dcterms:created xsi:type="dcterms:W3CDTF">2023-06-02T08:55:05Z</dcterms:created>
  <dcterms:modified xsi:type="dcterms:W3CDTF">2023-08-03T05:16:10Z</dcterms:modified>
</cp:coreProperties>
</file>