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EC7A2-A94A-4873-BC32-52C9A2E46773}" type="datetimeFigureOut">
              <a:rPr kumimoji="1" lang="ja-JP" altLang="en-US" smtClean="0"/>
              <a:pPr/>
              <a:t>2016/3/29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4C0B3-907D-4E2E-8880-7405E693B3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03648" y="116632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7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入院時食事療養費の見直しについて</a:t>
            </a:r>
            <a:endParaRPr kumimoji="1" lang="ja-JP" altLang="en-US" sz="2700" b="1" dirty="0">
              <a:solidFill>
                <a:srgbClr val="0000CC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3528" y="47667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改正の内容</a:t>
            </a:r>
            <a:r>
              <a:rPr kumimoji="1"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】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339752" y="3110771"/>
            <a:ext cx="2376264" cy="288031"/>
          </a:xfrm>
          <a:prstGeom prst="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716016" y="3110771"/>
            <a:ext cx="2880320" cy="288031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4855385" y="328592"/>
            <a:ext cx="225317" cy="5256584"/>
          </a:xfrm>
          <a:prstGeom prst="rightBrace">
            <a:avLst>
              <a:gd name="adj1" fmla="val 27286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79912" y="2556193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食あたり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640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32040" y="3564305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保険給付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380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右中かっこ 11"/>
          <p:cNvSpPr/>
          <p:nvPr/>
        </p:nvSpPr>
        <p:spPr>
          <a:xfrm rot="5400000">
            <a:off x="6048164" y="2066655"/>
            <a:ext cx="216024" cy="2880320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rot="5400000">
            <a:off x="3419872" y="2276871"/>
            <a:ext cx="216024" cy="2376264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67744" y="3564305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自己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負担</a:t>
            </a:r>
            <a:r>
              <a:rPr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26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en-US" altLang="ja-JP" sz="16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（食材費）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7504" y="3060249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平成</a:t>
            </a:r>
            <a:r>
              <a:rPr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27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年度まで</a:t>
            </a:r>
            <a:r>
              <a:rPr kumimoji="1" lang="ja-JP" altLang="en-US" sz="16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kumimoji="1" lang="en-US" altLang="ja-JP" sz="16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kumimoji="1" lang="ja-JP" altLang="en-US" sz="16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31</a:t>
            </a:r>
            <a:r>
              <a:rPr kumimoji="1" lang="ja-JP" altLang="en-US" sz="1600" b="1" dirty="0" smtClean="0">
                <a:solidFill>
                  <a:srgbClr val="0000CC"/>
                </a:solidFill>
                <a:latin typeface="HG丸ｺﾞｼｯｸM-PRO" pitchFamily="50" charset="-128"/>
                <a:ea typeface="HG丸ｺﾞｼｯｸM-PRO" pitchFamily="50" charset="-128"/>
              </a:rPr>
              <a:t>日まで）</a:t>
            </a:r>
            <a:endParaRPr kumimoji="1" lang="ja-JP" altLang="en-US" sz="1600" b="1" dirty="0">
              <a:solidFill>
                <a:srgbClr val="0000CC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2008" y="4293096"/>
            <a:ext cx="2267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平成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28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日～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339752" y="4294837"/>
            <a:ext cx="3024336" cy="286291"/>
          </a:xfrm>
          <a:prstGeom prst="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364088" y="4294837"/>
            <a:ext cx="2232248" cy="286291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220072" y="4807604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保険給付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80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右中かっこ 19"/>
          <p:cNvSpPr/>
          <p:nvPr/>
        </p:nvSpPr>
        <p:spPr>
          <a:xfrm rot="5400000">
            <a:off x="6371329" y="3584339"/>
            <a:ext cx="217765" cy="2232248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右中かっこ 20"/>
          <p:cNvSpPr/>
          <p:nvPr/>
        </p:nvSpPr>
        <p:spPr>
          <a:xfrm rot="5400000">
            <a:off x="3743038" y="3188296"/>
            <a:ext cx="217764" cy="3024336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555776" y="4788441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自己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負担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en-US" altLang="ja-JP" sz="16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（食材費</a:t>
            </a:r>
            <a:r>
              <a:rPr lang="ja-JP" altLang="en-US" sz="16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＋調理費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右中かっこ 22"/>
          <p:cNvSpPr/>
          <p:nvPr/>
        </p:nvSpPr>
        <p:spPr>
          <a:xfrm rot="16200000">
            <a:off x="4932040" y="3861048"/>
            <a:ext cx="216025" cy="648070"/>
          </a:xfrm>
          <a:prstGeom prst="rightBrace">
            <a:avLst>
              <a:gd name="adj1" fmla="val 30445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83968" y="3769295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※100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円増</a:t>
            </a:r>
            <a:endParaRPr kumimoji="1" lang="ja-JP" altLang="en-US" sz="14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26" name="Picture 2" descr="病院食のイラス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862" y="3950607"/>
            <a:ext cx="1281634" cy="1494617"/>
          </a:xfrm>
          <a:prstGeom prst="rect">
            <a:avLst/>
          </a:prstGeom>
          <a:noFill/>
        </p:spPr>
      </p:pic>
      <p:cxnSp>
        <p:nvCxnSpPr>
          <p:cNvPr id="27" name="直線コネクタ 26"/>
          <p:cNvCxnSpPr/>
          <p:nvPr/>
        </p:nvCxnSpPr>
        <p:spPr>
          <a:xfrm>
            <a:off x="4716016" y="4293096"/>
            <a:ext cx="0" cy="288032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7092280" y="6453336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※ 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低所得者除く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2008" y="5661248"/>
            <a:ext cx="2267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平成</a:t>
            </a:r>
            <a:r>
              <a:rPr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30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日～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9752" y="5661249"/>
            <a:ext cx="3672408" cy="288032"/>
          </a:xfrm>
          <a:prstGeom prst="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012160" y="5661249"/>
            <a:ext cx="1584176" cy="28803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724128" y="617575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保険給付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80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" name="右中かっこ 33"/>
          <p:cNvSpPr/>
          <p:nvPr/>
        </p:nvSpPr>
        <p:spPr>
          <a:xfrm rot="5400000">
            <a:off x="6690140" y="5271303"/>
            <a:ext cx="228216" cy="1584176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右中かっこ 34"/>
          <p:cNvSpPr/>
          <p:nvPr/>
        </p:nvSpPr>
        <p:spPr>
          <a:xfrm rot="5400000">
            <a:off x="4061847" y="4227185"/>
            <a:ext cx="228218" cy="3672408"/>
          </a:xfrm>
          <a:prstGeom prst="rightBrace">
            <a:avLst>
              <a:gd name="adj1" fmla="val 36763"/>
              <a:gd name="adj2" fmla="val 50000"/>
            </a:avLst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915816" y="6156593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自己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負担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kumimoji="1" lang="en-US" altLang="ja-JP" sz="1600" b="1" dirty="0" smtClean="0">
                <a:latin typeface="HG丸ｺﾞｼｯｸM-PRO" pitchFamily="50" charset="-128"/>
                <a:ea typeface="HG丸ｺﾞｼｯｸM-PRO" pitchFamily="50" charset="-128"/>
              </a:rPr>
              <a:t>0</a:t>
            </a:r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kumimoji="1" lang="en-US" altLang="ja-JP" sz="16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（食材費</a:t>
            </a:r>
            <a:r>
              <a:rPr lang="ja-JP" altLang="en-US" sz="16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＋調理費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右中かっこ 36"/>
          <p:cNvSpPr/>
          <p:nvPr/>
        </p:nvSpPr>
        <p:spPr>
          <a:xfrm rot="16200000">
            <a:off x="5580112" y="5229200"/>
            <a:ext cx="216025" cy="648070"/>
          </a:xfrm>
          <a:prstGeom prst="rightBrace">
            <a:avLst>
              <a:gd name="adj1" fmla="val 30445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コネクタ 37"/>
          <p:cNvCxnSpPr/>
          <p:nvPr/>
        </p:nvCxnSpPr>
        <p:spPr>
          <a:xfrm>
            <a:off x="5364088" y="5661248"/>
            <a:ext cx="0" cy="288032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4860032" y="515719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さらに</a:t>
            </a:r>
            <a:r>
              <a:rPr kumimoji="1" lang="en-US" altLang="ja-JP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100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円増</a:t>
            </a:r>
            <a:endParaRPr kumimoji="1" lang="ja-JP" altLang="en-US" sz="14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67544" y="764704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/>
              <a:t>平成２８年４月１日より、国の施策として入院時食事療養費の負担額が変わります。入院と在宅医療の負担の公平を図る観点から、食材料費相当額に加え、調理費相当額の負担を求めることとなりました。平成２８年度からは一般所得の方は１食３６０円、平成３０年度からは１食４６０円となります。</a:t>
            </a:r>
            <a:r>
              <a:rPr lang="ja-JP" altLang="en-US" b="1" dirty="0" smtClean="0">
                <a:solidFill>
                  <a:srgbClr val="FF0000"/>
                </a:solidFill>
              </a:rPr>
              <a:t>増額分が病院の材料費に上乗せされるわけではなく、あくまで調理費（光熱水費）となるため、食事内容は今まで通りとなります。</a:t>
            </a:r>
            <a:r>
              <a:rPr lang="ja-JP" altLang="en-US" b="1" dirty="0" smtClean="0"/>
              <a:t>ご理解の程よろしくお願い申し上げます。							</a:t>
            </a:r>
            <a:endParaRPr lang="ja-JP" altLang="en-US" b="1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39259" y="6514310"/>
            <a:ext cx="2816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（公社）日本栄養士会　医療事業部</a:t>
            </a:r>
            <a:endParaRPr kumimoji="1" lang="ja-JP" altLang="en-US" sz="1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74" r="88419"/>
          <a:stretch/>
        </p:blipFill>
        <p:spPr bwMode="auto">
          <a:xfrm>
            <a:off x="-23340" y="6294620"/>
            <a:ext cx="562599" cy="590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211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>FJ-WORK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tokaiusr</dc:creator>
  <cp:lastModifiedBy>r-nakamura</cp:lastModifiedBy>
  <cp:revision>29</cp:revision>
  <dcterms:created xsi:type="dcterms:W3CDTF">2016-01-26T07:05:11Z</dcterms:created>
  <dcterms:modified xsi:type="dcterms:W3CDTF">2016-03-29T11:19:55Z</dcterms:modified>
</cp:coreProperties>
</file>